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8"/>
  </p:notesMasterIdLst>
  <p:sldIdLst>
    <p:sldId id="256" r:id="rId3"/>
    <p:sldId id="257" r:id="rId4"/>
    <p:sldId id="258" r:id="rId5"/>
    <p:sldId id="1031" r:id="rId6"/>
    <p:sldId id="349" r:id="rId7"/>
    <p:sldId id="584" r:id="rId8"/>
    <p:sldId id="585" r:id="rId9"/>
    <p:sldId id="1178" r:id="rId10"/>
    <p:sldId id="358" r:id="rId11"/>
    <p:sldId id="360" r:id="rId12"/>
    <p:sldId id="1032" r:id="rId13"/>
    <p:sldId id="359" r:id="rId14"/>
    <p:sldId id="768" r:id="rId15"/>
    <p:sldId id="769" r:id="rId16"/>
    <p:sldId id="770" r:id="rId17"/>
    <p:sldId id="421" r:id="rId18"/>
    <p:sldId id="420" r:id="rId19"/>
    <p:sldId id="361" r:id="rId20"/>
    <p:sldId id="259" r:id="rId21"/>
    <p:sldId id="1179" r:id="rId22"/>
    <p:sldId id="363" r:id="rId23"/>
    <p:sldId id="495" r:id="rId24"/>
    <p:sldId id="1180" r:id="rId25"/>
    <p:sldId id="365" r:id="rId26"/>
    <p:sldId id="423" r:id="rId27"/>
    <p:sldId id="364" r:id="rId28"/>
    <p:sldId id="426" r:id="rId29"/>
    <p:sldId id="366" r:id="rId30"/>
    <p:sldId id="1181" r:id="rId31"/>
    <p:sldId id="772" r:id="rId32"/>
    <p:sldId id="367" r:id="rId33"/>
    <p:sldId id="771" r:id="rId34"/>
    <p:sldId id="1182" r:id="rId35"/>
    <p:sldId id="422" r:id="rId36"/>
    <p:sldId id="773" r:id="rId37"/>
    <p:sldId id="774" r:id="rId38"/>
    <p:sldId id="775" r:id="rId39"/>
    <p:sldId id="368" r:id="rId40"/>
    <p:sldId id="317" r:id="rId41"/>
    <p:sldId id="1183" r:id="rId42"/>
    <p:sldId id="369" r:id="rId43"/>
    <p:sldId id="684" r:id="rId44"/>
    <p:sldId id="683" r:id="rId45"/>
    <p:sldId id="685" r:id="rId46"/>
    <p:sldId id="1184" r:id="rId47"/>
    <p:sldId id="371" r:id="rId48"/>
    <p:sldId id="372" r:id="rId49"/>
    <p:sldId id="373" r:id="rId50"/>
    <p:sldId id="1185" r:id="rId51"/>
    <p:sldId id="374" r:id="rId52"/>
    <p:sldId id="375" r:id="rId53"/>
    <p:sldId id="427" r:id="rId54"/>
    <p:sldId id="1186" r:id="rId55"/>
    <p:sldId id="376" r:id="rId56"/>
    <p:sldId id="377" r:id="rId57"/>
    <p:sldId id="378" r:id="rId58"/>
    <p:sldId id="691" r:id="rId59"/>
    <p:sldId id="690" r:id="rId60"/>
    <p:sldId id="1187" r:id="rId61"/>
    <p:sldId id="379" r:id="rId62"/>
    <p:sldId id="1188" r:id="rId63"/>
    <p:sldId id="382" r:id="rId64"/>
    <p:sldId id="380" r:id="rId65"/>
    <p:sldId id="1033" r:id="rId66"/>
    <p:sldId id="1190" r:id="rId67"/>
    <p:sldId id="383" r:id="rId68"/>
    <p:sldId id="1192" r:id="rId69"/>
    <p:sldId id="1193" r:id="rId70"/>
    <p:sldId id="1189" r:id="rId71"/>
    <p:sldId id="381" r:id="rId72"/>
    <p:sldId id="1191" r:id="rId73"/>
    <p:sldId id="384" r:id="rId74"/>
    <p:sldId id="385" r:id="rId75"/>
    <p:sldId id="1194" r:id="rId76"/>
    <p:sldId id="686" r:id="rId77"/>
    <p:sldId id="386" r:id="rId78"/>
    <p:sldId id="687" r:id="rId79"/>
    <p:sldId id="1195" r:id="rId80"/>
    <p:sldId id="387" r:id="rId81"/>
    <p:sldId id="1196" r:id="rId82"/>
    <p:sldId id="388" r:id="rId83"/>
    <p:sldId id="1197" r:id="rId84"/>
    <p:sldId id="389" r:id="rId85"/>
    <p:sldId id="390" r:id="rId86"/>
    <p:sldId id="391" r:id="rId87"/>
    <p:sldId id="1198" r:id="rId88"/>
    <p:sldId id="428" r:id="rId89"/>
    <p:sldId id="429" r:id="rId90"/>
    <p:sldId id="392" r:id="rId91"/>
    <p:sldId id="1199" r:id="rId92"/>
    <p:sldId id="394" r:id="rId93"/>
    <p:sldId id="395" r:id="rId94"/>
    <p:sldId id="1200" r:id="rId95"/>
    <p:sldId id="397" r:id="rId96"/>
    <p:sldId id="1201" r:id="rId97"/>
    <p:sldId id="776" r:id="rId98"/>
    <p:sldId id="1202" r:id="rId99"/>
    <p:sldId id="398" r:id="rId100"/>
    <p:sldId id="399" r:id="rId101"/>
    <p:sldId id="321" r:id="rId102"/>
    <p:sldId id="1203" r:id="rId103"/>
    <p:sldId id="400" r:id="rId104"/>
    <p:sldId id="497" r:id="rId105"/>
    <p:sldId id="498" r:id="rId106"/>
    <p:sldId id="496" r:id="rId107"/>
    <p:sldId id="499" r:id="rId108"/>
    <p:sldId id="1205" r:id="rId109"/>
    <p:sldId id="401" r:id="rId110"/>
    <p:sldId id="1204" r:id="rId111"/>
    <p:sldId id="500" r:id="rId112"/>
    <p:sldId id="501" r:id="rId113"/>
    <p:sldId id="402" r:id="rId114"/>
    <p:sldId id="1206" r:id="rId115"/>
    <p:sldId id="403" r:id="rId116"/>
    <p:sldId id="1208" r:id="rId117"/>
    <p:sldId id="1207" r:id="rId118"/>
    <p:sldId id="335" r:id="rId119"/>
    <p:sldId id="1209" r:id="rId120"/>
    <p:sldId id="404" r:id="rId121"/>
    <p:sldId id="430" r:id="rId122"/>
    <p:sldId id="431" r:id="rId123"/>
    <p:sldId id="1210" r:id="rId124"/>
    <p:sldId id="405" r:id="rId125"/>
    <p:sldId id="432" r:id="rId126"/>
    <p:sldId id="433" r:id="rId127"/>
    <p:sldId id="1211" r:id="rId129"/>
    <p:sldId id="923" r:id="rId130"/>
    <p:sldId id="975" r:id="rId131"/>
    <p:sldId id="976" r:id="rId132"/>
    <p:sldId id="977" r:id="rId133"/>
    <p:sldId id="978" r:id="rId134"/>
    <p:sldId id="979" r:id="rId135"/>
    <p:sldId id="1212" r:id="rId136"/>
    <p:sldId id="435" r:id="rId137"/>
    <p:sldId id="502" r:id="rId138"/>
    <p:sldId id="503" r:id="rId139"/>
    <p:sldId id="504" r:id="rId140"/>
    <p:sldId id="505" r:id="rId141"/>
    <p:sldId id="506" r:id="rId142"/>
    <p:sldId id="507" r:id="rId143"/>
    <p:sldId id="508" r:id="rId144"/>
    <p:sldId id="509" r:id="rId145"/>
    <p:sldId id="510" r:id="rId146"/>
    <p:sldId id="511" r:id="rId147"/>
    <p:sldId id="512" r:id="rId148"/>
    <p:sldId id="513" r:id="rId149"/>
    <p:sldId id="516" r:id="rId150"/>
    <p:sldId id="436" r:id="rId151"/>
    <p:sldId id="517" r:id="rId152"/>
    <p:sldId id="583" r:id="rId153"/>
    <p:sldId id="1213" r:id="rId154"/>
    <p:sldId id="407" r:id="rId155"/>
    <p:sldId id="1215" r:id="rId156"/>
    <p:sldId id="1219" r:id="rId157"/>
    <p:sldId id="1216" r:id="rId158"/>
    <p:sldId id="1217" r:id="rId159"/>
    <p:sldId id="1218" r:id="rId160"/>
    <p:sldId id="1224" r:id="rId161"/>
    <p:sldId id="1220" r:id="rId162"/>
    <p:sldId id="1225" r:id="rId163"/>
    <p:sldId id="1221" r:id="rId164"/>
    <p:sldId id="1226" r:id="rId165"/>
    <p:sldId id="1222" r:id="rId166"/>
    <p:sldId id="1227" r:id="rId167"/>
    <p:sldId id="1228" r:id="rId168"/>
    <p:sldId id="1229" r:id="rId169"/>
    <p:sldId id="1230" r:id="rId170"/>
    <p:sldId id="1214" r:id="rId171"/>
    <p:sldId id="887" r:id="rId172"/>
    <p:sldId id="888" r:id="rId173"/>
    <p:sldId id="889" r:id="rId174"/>
    <p:sldId id="890" r:id="rId175"/>
    <p:sldId id="891" r:id="rId176"/>
    <p:sldId id="892" r:id="rId177"/>
    <p:sldId id="894" r:id="rId178"/>
    <p:sldId id="895" r:id="rId179"/>
    <p:sldId id="893" r:id="rId180"/>
    <p:sldId id="896" r:id="rId181"/>
    <p:sldId id="897" r:id="rId182"/>
    <p:sldId id="898" r:id="rId183"/>
    <p:sldId id="899" r:id="rId184"/>
    <p:sldId id="1231" r:id="rId185"/>
    <p:sldId id="900" r:id="rId186"/>
    <p:sldId id="901" r:id="rId187"/>
    <p:sldId id="902" r:id="rId188"/>
    <p:sldId id="903" r:id="rId189"/>
    <p:sldId id="904" r:id="rId190"/>
    <p:sldId id="905" r:id="rId191"/>
    <p:sldId id="909" r:id="rId192"/>
    <p:sldId id="910" r:id="rId193"/>
    <p:sldId id="911" r:id="rId194"/>
    <p:sldId id="341" r:id="rId195"/>
    <p:sldId id="1232" r:id="rId196"/>
    <p:sldId id="305" r:id="rId197"/>
    <p:sldId id="878" r:id="rId198"/>
    <p:sldId id="1233" r:id="rId199"/>
    <p:sldId id="409" r:id="rId200"/>
    <p:sldId id="518" r:id="rId201"/>
    <p:sldId id="519" r:id="rId202"/>
    <p:sldId id="520" r:id="rId203"/>
    <p:sldId id="521" r:id="rId204"/>
    <p:sldId id="1234" r:id="rId205"/>
    <p:sldId id="408" r:id="rId206"/>
    <p:sldId id="345" r:id="rId207"/>
    <p:sldId id="1235" r:id="rId208"/>
    <p:sldId id="1378" r:id="rId209"/>
    <p:sldId id="1379" r:id="rId210"/>
    <p:sldId id="1380" r:id="rId211"/>
    <p:sldId id="1381" r:id="rId212"/>
    <p:sldId id="1382" r:id="rId213"/>
    <p:sldId id="1383" r:id="rId214"/>
    <p:sldId id="287" r:id="rId21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20"/>
        <p:guide pos="29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8" Type="http://schemas.openxmlformats.org/officeDocument/2006/relationships/tableStyles" Target="tableStyles.xml"/><Relationship Id="rId217" Type="http://schemas.openxmlformats.org/officeDocument/2006/relationships/viewProps" Target="viewProps.xml"/><Relationship Id="rId216" Type="http://schemas.openxmlformats.org/officeDocument/2006/relationships/presProps" Target="presProps.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notesMaster" Target="notesMasters/notesMaster1.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04.png"/><Relationship Id="rId1" Type="http://schemas.openxmlformats.org/officeDocument/2006/relationships/image" Target="../media/image103.png"/></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56.png"/><Relationship Id="rId1" Type="http://schemas.openxmlformats.org/officeDocument/2006/relationships/image" Target="../media/image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16.png"/><Relationship Id="rId1" Type="http://schemas.openxmlformats.org/officeDocument/2006/relationships/image" Target="../media/image1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7197;&#32622;&#31649;&#29702;&#25991;&#26723;\SRA2021-G05-&#37197;&#32622;&#31649;&#29702;&#25991;&#26723;v1.0.0.docx" TargetMode="Externa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17.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hyperlink" Target="..\&#39033;&#30446;&#35774;&#35745;\&#24635;&#20307;&#35774;&#35745;\&#27979;&#35797;&#35745;&#21010;\SRA2021-G05-&#36719;&#20214;&#27979;&#35797;&#35745;&#21010;v0.1.0.docx" TargetMode="External"/></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6.png"/><Relationship Id="rId2" Type="http://schemas.openxmlformats.org/officeDocument/2006/relationships/hyperlink" Target="..\&#39033;&#30446;&#35774;&#35745;\&#24635;&#20307;&#35774;&#35745;\&#27979;&#35797;&#35745;&#21010;\SRA2021-G05-&#36719;&#20214;&#27979;&#35797;&#35745;&#21010;v0.1.0.docx" TargetMode="External"/><Relationship Id="rId1" Type="http://schemas.openxmlformats.org/officeDocument/2006/relationships/image" Target="../media/image125.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129.png"/><Relationship Id="rId1" Type="http://schemas.openxmlformats.org/officeDocument/2006/relationships/image" Target="../media/image128.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hyperlink" Target="..\&#39033;&#30446;&#35774;&#35745;\&#24635;&#20307;&#35774;&#35745;\&#24635;&#20307;&#35774;&#35745;\SRA2021-G05-&#24635;&#20307;&#35774;&#35745;v0.1.0.doc" TargetMode="Externa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32.png"/><Relationship Id="rId1" Type="http://schemas.openxmlformats.org/officeDocument/2006/relationships/image" Target="../media/image13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jpe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jpeg"/><Relationship Id="rId1" Type="http://schemas.openxmlformats.org/officeDocument/2006/relationships/image" Target="../media/image136.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jpeg"/></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image" Target="../media/image13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3.jpeg"/><Relationship Id="rId1" Type="http://schemas.openxmlformats.org/officeDocument/2006/relationships/image" Target="../media/image142.jpe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jpeg"/><Relationship Id="rId1" Type="http://schemas.openxmlformats.org/officeDocument/2006/relationships/image" Target="../media/image144.jpe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jpeg"/><Relationship Id="rId1" Type="http://schemas.openxmlformats.org/officeDocument/2006/relationships/image" Target="../media/image146.jpe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jpeg"/><Relationship Id="rId1" Type="http://schemas.openxmlformats.org/officeDocument/2006/relationships/image" Target="../media/image148.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jpeg"/></Relationships>
</file>

<file path=ppt/slides/_rels/slide1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4.jpeg"/><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image" Target="../media/image151.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jpeg"/></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image" Target="../media/image156.jpe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jpeg"/><Relationship Id="rId1" Type="http://schemas.openxmlformats.org/officeDocument/2006/relationships/image" Target="../media/image159.jpe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6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163.png"/></Relationships>
</file>

<file path=ppt/slides/_rels/slide1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hyperlink" Target="&#39033;&#30446;&#24635;&#32467;&#25253;&#21578;\SRA2021-G05-&#39033;&#30446;&#24635;&#32467;&#25253;&#21578;v1.0.0.docx" TargetMode="Externa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8.png"/><Relationship Id="rId1" Type="http://schemas.openxmlformats.org/officeDocument/2006/relationships/hyperlink" Target="&#39033;&#30446;&#24635;&#32467;&#25253;&#21578;\SRA2021-G05-&#39033;&#30446;&#24635;&#32467;&#25253;&#21578;v1.0.0.docx" TargetMode="Externa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9.png"/><Relationship Id="rId1" Type="http://schemas.openxmlformats.org/officeDocument/2006/relationships/hyperlink" Target="&#39033;&#30446;&#24635;&#32467;&#25253;&#21578;\SRA2021-G05-&#39033;&#30446;&#24635;&#32467;&#25253;&#21578;v1.0.0.docx" TargetMode="External"/></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hyperlink" Target="&#39033;&#30446;&#24635;&#32467;&#25253;&#21578;\SRA2021-G05-&#39033;&#30446;&#24635;&#32467;&#25253;&#21578;v1.0.0.docx" TargetMode="External"/></Relationships>
</file>

<file path=ppt/slides/_rels/slide1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hyperlink" Target="&#39033;&#30446;&#24635;&#32467;&#25253;&#21578;\SRA2021-G05-&#39033;&#30446;&#24635;&#32467;&#25253;&#21578;v1.0.0.docx"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74.png"/><Relationship Id="rId1" Type="http://schemas.openxmlformats.org/officeDocument/2006/relationships/hyperlink" Target="&#39033;&#30446;&#24635;&#32467;&#25253;&#21578;\SRA2021-G05-&#39033;&#30446;&#24635;&#32467;&#25253;&#21578;v1.0.0.docx"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hyperlink" Target="&#39033;&#30446;&#24635;&#32467;&#25253;&#21578;\SRA2021-G05-&#39033;&#30446;&#24635;&#32467;&#25253;&#21578;v1.0.0.docx"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hyperlink" Target="&#39033;&#30446;&#24635;&#32467;&#25253;&#21578;\SRA2021-G05-&#39033;&#30446;&#24635;&#32467;&#25253;&#21578;v1.0.0.docx"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hyperlink" Target="&#39033;&#30446;&#24635;&#32467;&#25253;&#21578;\SRA2021-G05-&#39033;&#30446;&#24635;&#32467;&#25253;&#21578;v1.0.0.docx" TargetMode="Externa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88.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20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190.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hyperlink" Target="SRA2021-G05-WBSv0.0.3.pdf" TargetMode="Externa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hyperlink" Target="..\&#39033;&#30446;&#35745;&#21010;\&#36719;&#20214;&#24320;&#21457;&#35745;&#21010;(SDP)\SRA2021-G05-&#36719;&#20214;&#24320;&#21457;&#35745;&#21010;(SDP)%20v1.0.0.doc"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4.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hyperlink" Target="..\&#39033;&#30446;&#35745;&#21010;\&#39118;&#38505;&#31649;&#29702;&#35745;&#21010;\SRA2021-G05-&#39118;&#38505;&#31649;&#29702;&#35745;&#21010;v1.0.0.docx"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39.png"/><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hyperlink" Target="..\&#39033;&#30446;&#35745;&#21010;\&#36136;&#37327;&#20445;&#35777;&#35745;&#21010;(QA)\SRA2021-G05-&#36136;&#37327;&#20445;&#35777;&#35745;&#21010;v1.0.0.docx" TargetMode="Externa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136;&#37327;&#20445;&#35777;&#35745;&#21010;(QA)\SRA2021-G05-&#36136;&#37327;&#20445;&#35777;&#35745;&#21010;v1.0.0.docx" TargetMode="External"/><Relationship Id="rId2" Type="http://schemas.openxmlformats.org/officeDocument/2006/relationships/image" Target="../media/image42.png"/><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4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58.jpeg"/><Relationship Id="rId1" Type="http://schemas.openxmlformats.org/officeDocument/2006/relationships/image" Target="../media/image57.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60.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4.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65.wmf"/><Relationship Id="rId3" Type="http://schemas.openxmlformats.org/officeDocument/2006/relationships/oleObject" Target="../embeddings/oleObject1.bin"/><Relationship Id="rId2" Type="http://schemas.openxmlformats.org/officeDocument/2006/relationships/image" Target="../media/image64.png"/><Relationship Id="rId1" Type="http://schemas.openxmlformats.org/officeDocument/2006/relationships/hyperlink" Target="&#38656;&#27714;&#20998;&#26512;\&#29992;&#25143;&#20248;&#20808;&#32423;&#25171;&#20998;&#34920;\SRA2021-G05-&#38656;&#27714;&#20248;&#20808;&#32423;v0.0.2.xlsx"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hyperlink" Target="..\&#38656;&#27714;&#20998;&#26512;\&#29992;&#25143;&#20248;&#20808;&#32423;&#25171;&#20998;&#34920;\SRA2021-G05-&#38656;&#27714;&#20248;&#20808;&#32423;v0.0.2.xlsx" TargetMode="External"/><Relationship Id="rId1"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71.png"/><Relationship Id="rId1"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hyperlink" Target="&#38656;&#27714;&#20998;&#26512;\&#25968;&#25454;&#23383;&#20856;\&#25968;&#25454;&#24211;&#27169;&#22411;\er&#22270;v0.0.2.png" TargetMode="Externa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e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jpeg"/><Relationship Id="rId1" Type="http://schemas.openxmlformats.org/officeDocument/2006/relationships/image" Target="../media/image76.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78.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80.jpeg"/><Relationship Id="rId1" Type="http://schemas.openxmlformats.org/officeDocument/2006/relationships/image" Target="../media/image79.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25163;&#20876;\SRA2021-G05-&#29992;&#25143;&#25163;&#20876;v1.0.0.docx" TargetMode="External"/><Relationship Id="rId1"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92.png"/><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683260" y="2139950"/>
            <a:ext cx="2170430" cy="289242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cs typeface="宋体" panose="02010600030101010101" pitchFamily="2" charset="-122"/>
              </a:rPr>
              <a:t>平均每个阶段召开组内评审</a:t>
            </a:r>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95605" y="699770"/>
            <a:ext cx="8361045" cy="1433195"/>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solidFill>
                  <a:schemeClr val="accent1"/>
                </a:solidFill>
                <a:sym typeface="+mn-ea"/>
              </a:rPr>
              <a:t>界面原型展示</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rcRect r="8397"/>
          <a:stretch>
            <a:fillRect/>
          </a:stretch>
        </p:blipFill>
        <p:spPr>
          <a:xfrm>
            <a:off x="2292985" y="2355850"/>
            <a:ext cx="4558030" cy="1645920"/>
          </a:xfrm>
          <a:prstGeom prst="rect">
            <a:avLst/>
          </a:prstGeom>
        </p:spPr>
      </p:pic>
      <p:sp>
        <p:nvSpPr>
          <p:cNvPr id="2" name="文本框 1">
            <a:hlinkClick r:id="rId2" action="ppaction://hlinkfile"/>
          </p:cNvPr>
          <p:cNvSpPr txBox="1"/>
          <p:nvPr/>
        </p:nvSpPr>
        <p:spPr>
          <a:xfrm>
            <a:off x="2963545" y="4444365"/>
            <a:ext cx="3217545" cy="368300"/>
          </a:xfrm>
          <a:prstGeom prst="rect">
            <a:avLst/>
          </a:prstGeom>
          <a:noFill/>
        </p:spPr>
        <p:txBody>
          <a:bodyPr wrap="square" rtlCol="0" anchor="t">
            <a:spAutoFit/>
          </a:bodyPr>
          <a:p>
            <a:pPr algn="ctr"/>
            <a:r>
              <a:rPr lang="zh-CN" altLang="en-US"/>
              <a:t>SRA2021-G05-配置管理文档</a:t>
            </a:r>
            <a:endParaRPr lang="zh-CN"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197168" y="3842861"/>
            <a:ext cx="4812030" cy="714375"/>
          </a:xfrm>
          <a:prstGeom prst="rect">
            <a:avLst/>
          </a:prstGeom>
          <a:noFill/>
          <a:ln>
            <a:noFill/>
          </a:ln>
        </p:spPr>
        <p:txBody>
          <a:bodyPr wrap="none" rtlCol="0" anchor="t">
            <a:spAutoFit/>
          </a:bodyPr>
          <a:p>
            <a:pPr algn="ctr"/>
            <a:r>
              <a:rPr lang="zh-CN" altLang="en-US" sz="4050">
                <a:solidFill>
                  <a:schemeClr val="tx1"/>
                </a:solidFill>
                <a:effectLst/>
              </a:rPr>
              <a:t>快速交易、有限地域</a:t>
            </a:r>
            <a:endParaRPr lang="zh-CN" altLang="en-US" sz="4050">
              <a:solidFill>
                <a:schemeClr val="tx1"/>
              </a:solidFill>
              <a:effectLst/>
            </a:endParaRPr>
          </a:p>
        </p:txBody>
      </p:sp>
    </p:spTree>
  </p:cSld>
  <p:clrMapOvr>
    <a:masterClrMapping/>
  </p:clrMapOvr>
  <p:transition spd="slow">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801370"/>
          </a:xfrm>
          <a:prstGeom prst="rect">
            <a:avLst/>
          </a:prstGeom>
        </p:spPr>
        <p:txBody>
          <a:bodyPr wrap="square">
            <a:spAutoFit/>
          </a:bodyPr>
          <a:lstStyle/>
          <a:p>
            <a:r>
              <a:rPr lang="zh-CN" sz="2800" b="1" dirty="0" smtClean="0">
                <a:solidFill>
                  <a:schemeClr val="accent1"/>
                </a:solidFill>
                <a:sym typeface="+mn-ea"/>
              </a:rPr>
              <a:t>课程作业以外的工作成果</a:t>
            </a:r>
            <a:endParaRPr lang="zh-CN" sz="2800" b="1" dirty="0" smtClean="0">
              <a:solidFill>
                <a:schemeClr val="accent1"/>
              </a:solidFill>
              <a:sym typeface="+mn-ea"/>
            </a:endParaRPr>
          </a:p>
          <a:p>
            <a:pPr algn="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a:t>
            </a:r>
            <a:r>
              <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rPr>
              <a:t>总体设计阶段</a:t>
            </a:r>
            <a:endPar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150620" y="843915"/>
            <a:ext cx="6736080" cy="3674745"/>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3683000" cy="82994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7495" y="1779905"/>
            <a:ext cx="4029075" cy="2527300"/>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245" y="1779270"/>
            <a:ext cx="4548505" cy="2527935"/>
          </a:xfrm>
          <a:prstGeom prst="rect">
            <a:avLst/>
          </a:prstGeom>
          <a:noFill/>
          <a:ln>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191895" y="699770"/>
            <a:ext cx="6760210" cy="3841115"/>
          </a:xfrm>
          <a:prstGeom prst="rect">
            <a:avLst/>
          </a:prstGeom>
        </p:spPr>
      </p:pic>
      <p:sp>
        <p:nvSpPr>
          <p:cNvPr id="6" name="文本框 5">
            <a:hlinkClick r:id="rId2"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7675"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3215" y="699770"/>
            <a:ext cx="2732405" cy="3157855"/>
          </a:xfrm>
          <a:prstGeom prst="rect">
            <a:avLst/>
          </a:prstGeom>
        </p:spPr>
      </p:pic>
      <p:pic>
        <p:nvPicPr>
          <p:cNvPr id="4" name="图片 3"/>
          <p:cNvPicPr>
            <a:picLocks noChangeAspect="1"/>
          </p:cNvPicPr>
          <p:nvPr/>
        </p:nvPicPr>
        <p:blipFill>
          <a:blip r:embed="rId3"/>
          <a:stretch>
            <a:fillRect/>
          </a:stretch>
        </p:blipFill>
        <p:spPr>
          <a:xfrm>
            <a:off x="3059430" y="699770"/>
            <a:ext cx="2847340" cy="1656080"/>
          </a:xfrm>
          <a:prstGeom prst="rect">
            <a:avLst/>
          </a:prstGeom>
        </p:spPr>
      </p:pic>
      <p:pic>
        <p:nvPicPr>
          <p:cNvPr id="5" name="图片 4"/>
          <p:cNvPicPr>
            <a:picLocks noChangeAspect="1"/>
          </p:cNvPicPr>
          <p:nvPr/>
        </p:nvPicPr>
        <p:blipFill>
          <a:blip r:embed="rId4"/>
          <a:srcRect r="3299"/>
          <a:stretch>
            <a:fillRect/>
          </a:stretch>
        </p:blipFill>
        <p:spPr>
          <a:xfrm>
            <a:off x="3055620" y="2355850"/>
            <a:ext cx="2828925" cy="1431290"/>
          </a:xfrm>
          <a:prstGeom prst="rect">
            <a:avLst/>
          </a:prstGeom>
        </p:spPr>
      </p:pic>
      <p:pic>
        <p:nvPicPr>
          <p:cNvPr id="7" name="图片 6"/>
          <p:cNvPicPr>
            <a:picLocks noChangeAspect="1"/>
          </p:cNvPicPr>
          <p:nvPr/>
        </p:nvPicPr>
        <p:blipFill>
          <a:blip r:embed="rId5"/>
          <a:stretch>
            <a:fillRect/>
          </a:stretch>
        </p:blipFill>
        <p:spPr>
          <a:xfrm>
            <a:off x="5892165" y="1348105"/>
            <a:ext cx="3135630" cy="1866900"/>
          </a:xfrm>
          <a:prstGeom prst="rect">
            <a:avLst/>
          </a:prstGeo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0734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250315" y="628015"/>
            <a:ext cx="6642735" cy="3863975"/>
          </a:xfrm>
          <a:prstGeom prst="rect">
            <a:avLst/>
          </a:prstGeom>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b="1100"/>
          <a:stretch>
            <a:fillRect/>
          </a:stretch>
        </p:blipFill>
        <p:spPr>
          <a:xfrm>
            <a:off x="1955165" y="988060"/>
            <a:ext cx="5233670" cy="2285365"/>
          </a:xfrm>
          <a:prstGeom prst="rect">
            <a:avLst/>
          </a:prstGeom>
        </p:spPr>
      </p:pic>
      <p:sp>
        <p:nvSpPr>
          <p:cNvPr id="100" name="文本框 99"/>
          <p:cNvSpPr txBox="1"/>
          <p:nvPr/>
        </p:nvSpPr>
        <p:spPr>
          <a:xfrm>
            <a:off x="1954530" y="3364230"/>
            <a:ext cx="523494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2580" y="771525"/>
            <a:ext cx="4343400" cy="1714500"/>
          </a:xfrm>
          <a:prstGeom prst="rect">
            <a:avLst/>
          </a:prstGeom>
        </p:spPr>
      </p:pic>
      <p:pic>
        <p:nvPicPr>
          <p:cNvPr id="4" name="图片 3"/>
          <p:cNvPicPr>
            <a:picLocks noChangeAspect="1"/>
          </p:cNvPicPr>
          <p:nvPr/>
        </p:nvPicPr>
        <p:blipFill>
          <a:blip r:embed="rId3"/>
          <a:stretch>
            <a:fillRect/>
          </a:stretch>
        </p:blipFill>
        <p:spPr>
          <a:xfrm>
            <a:off x="4851400" y="771525"/>
            <a:ext cx="4257675" cy="2876550"/>
          </a:xfrm>
          <a:prstGeom prst="rect">
            <a:avLst/>
          </a:prstGeom>
        </p:spPr>
      </p:pic>
      <p:sp>
        <p:nvSpPr>
          <p:cNvPr id="100" name="文本框 99"/>
          <p:cNvSpPr txBox="1"/>
          <p:nvPr/>
        </p:nvSpPr>
        <p:spPr>
          <a:xfrm>
            <a:off x="323215" y="2571750"/>
            <a:ext cx="4342765" cy="460375"/>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zh-CN" altLang="en-US"/>
          </a:p>
        </p:txBody>
      </p:sp>
      <p:sp>
        <p:nvSpPr>
          <p:cNvPr id="5" name="文本框 4"/>
          <p:cNvSpPr txBox="1"/>
          <p:nvPr/>
        </p:nvSpPr>
        <p:spPr>
          <a:xfrm>
            <a:off x="4851400" y="3724275"/>
            <a:ext cx="4292600" cy="645160"/>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①由于课程里程碑评审的调整，对应阶段的内容推迟</a:t>
            </a:r>
            <a:r>
              <a:rPr lang="en-US" sz="1200" b="0">
                <a:latin typeface="Times New Roman" panose="02020603050405020304" pitchFamily="18" charset="0"/>
                <a:ea typeface="宋体" panose="02010600030101010101" pitchFamily="2" charset="-122"/>
              </a:rPr>
              <a:t>7d</a:t>
            </a:r>
            <a:r>
              <a:rPr lang="zh-CN" sz="1200" b="0">
                <a:latin typeface="Times New Roman" panose="02020603050405020304" pitchFamily="18" charset="0"/>
                <a:ea typeface="宋体" panose="02010600030101010101" pitchFamily="2" charset="-122"/>
              </a:rPr>
              <a:t>。②由于需求变更，评估过后做出需求跟踪，推迟</a:t>
            </a:r>
            <a:r>
              <a:rPr lang="en-US" sz="1200" b="0">
                <a:latin typeface="Times New Roman" panose="02020603050405020304" pitchFamily="18" charset="0"/>
                <a:ea typeface="宋体" panose="02010600030101010101" pitchFamily="2" charset="-122"/>
              </a:rPr>
              <a:t>2d</a:t>
            </a:r>
            <a:r>
              <a:rPr lang="zh-CN" sz="1200" b="0">
                <a:latin typeface="Times New Roman" panose="02020603050405020304" pitchFamily="18" charset="0"/>
                <a:ea typeface="宋体" panose="02010600030101010101" pitchFamily="2" charset="-122"/>
              </a:rPr>
              <a:t>。</a:t>
            </a:r>
            <a:endParaRPr lang="zh-CN" alt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331595" y="555625"/>
            <a:ext cx="2682875" cy="3932555"/>
          </a:xfrm>
          <a:prstGeom prst="rect">
            <a:avLst/>
          </a:prstGeom>
        </p:spPr>
      </p:pic>
      <p:pic>
        <p:nvPicPr>
          <p:cNvPr id="4" name="图片 3"/>
          <p:cNvPicPr>
            <a:picLocks noChangeAspect="1"/>
          </p:cNvPicPr>
          <p:nvPr/>
        </p:nvPicPr>
        <p:blipFill>
          <a:blip r:embed="rId3"/>
          <a:stretch>
            <a:fillRect/>
          </a:stretch>
        </p:blipFill>
        <p:spPr>
          <a:xfrm>
            <a:off x="4139565" y="574675"/>
            <a:ext cx="3349625" cy="2687320"/>
          </a:xfrm>
          <a:prstGeom prst="rect">
            <a:avLst/>
          </a:prstGeo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5560" y="1059180"/>
            <a:ext cx="4930140" cy="3611880"/>
          </a:xfrm>
          <a:prstGeom prst="rect">
            <a:avLst/>
          </a:prstGeom>
        </p:spPr>
      </p:pic>
      <p:pic>
        <p:nvPicPr>
          <p:cNvPr id="4" name="图片 3"/>
          <p:cNvPicPr>
            <a:picLocks noChangeAspect="1"/>
          </p:cNvPicPr>
          <p:nvPr/>
        </p:nvPicPr>
        <p:blipFill>
          <a:blip r:embed="rId2"/>
          <a:stretch>
            <a:fillRect/>
          </a:stretch>
        </p:blipFill>
        <p:spPr>
          <a:xfrm>
            <a:off x="5075555" y="1059180"/>
            <a:ext cx="3987800" cy="3612515"/>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131820" y="470852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48005" y="626110"/>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3"/>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4"/>
          <a:stretch>
            <a:fillRect/>
          </a:stretch>
        </p:blipFill>
        <p:spPr>
          <a:xfrm>
            <a:off x="3756025" y="832485"/>
            <a:ext cx="1680210" cy="3477260"/>
          </a:xfrm>
          <a:prstGeom prst="rect">
            <a:avLst/>
          </a:prstGeom>
        </p:spPr>
      </p:pic>
      <p:pic>
        <p:nvPicPr>
          <p:cNvPr id="7" name="图片 6"/>
          <p:cNvPicPr>
            <a:picLocks noChangeAspect="1"/>
          </p:cNvPicPr>
          <p:nvPr/>
        </p:nvPicPr>
        <p:blipFill>
          <a:blip r:embed="rId5"/>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6"/>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6516370" y="3651885"/>
            <a:ext cx="2237740" cy="64516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79070" y="600075"/>
            <a:ext cx="3037840" cy="3932555"/>
          </a:xfrm>
          <a:prstGeom prst="rect">
            <a:avLst/>
          </a:prstGeom>
        </p:spPr>
      </p:pic>
      <p:pic>
        <p:nvPicPr>
          <p:cNvPr id="9" name="图片 8"/>
          <p:cNvPicPr>
            <a:picLocks noChangeAspect="1"/>
          </p:cNvPicPr>
          <p:nvPr/>
        </p:nvPicPr>
        <p:blipFill>
          <a:blip r:embed="rId3"/>
          <a:stretch>
            <a:fillRect/>
          </a:stretch>
        </p:blipFill>
        <p:spPr>
          <a:xfrm>
            <a:off x="3204210" y="600075"/>
            <a:ext cx="2880000" cy="4032712"/>
          </a:xfrm>
          <a:prstGeom prst="rect">
            <a:avLst/>
          </a:prstGeom>
        </p:spPr>
      </p:pic>
      <p:pic>
        <p:nvPicPr>
          <p:cNvPr id="10" name="图片 9"/>
          <p:cNvPicPr>
            <a:picLocks noChangeAspect="1"/>
          </p:cNvPicPr>
          <p:nvPr/>
        </p:nvPicPr>
        <p:blipFill>
          <a:blip r:embed="rId4"/>
          <a:stretch>
            <a:fillRect/>
          </a:stretch>
        </p:blipFill>
        <p:spPr>
          <a:xfrm>
            <a:off x="6083935" y="600075"/>
            <a:ext cx="2880000" cy="2648995"/>
          </a:xfrm>
          <a:prstGeom prst="rect">
            <a:avLst/>
          </a:prstGeo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417955"/>
            <a:ext cx="8430895" cy="2306955"/>
          </a:xfrm>
          <a:prstGeom prst="rect">
            <a:avLst/>
          </a:prstGeom>
          <a:noFill/>
          <a:ln w="9525">
            <a:noFill/>
          </a:ln>
        </p:spPr>
        <p:txBody>
          <a:bodyPr wrap="square">
            <a:spAutoFit/>
          </a:bodyPr>
          <a:p>
            <a:pPr indent="0"/>
            <a:r>
              <a:rPr lang="en-US" altLang="zh-CN" sz="2400" b="0">
                <a:ea typeface="宋体" panose="02010600030101010101" pitchFamily="2" charset="-122"/>
              </a:rPr>
              <a:t>         </a:t>
            </a:r>
            <a:r>
              <a:rPr lang="zh-CN" sz="24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仓库根目录</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833120"/>
            <a:ext cx="2685415" cy="4204335"/>
          </a:xfrm>
          <a:prstGeom prst="rect">
            <a:avLst/>
          </a:prstGeom>
        </p:spPr>
      </p:pic>
      <p:pic>
        <p:nvPicPr>
          <p:cNvPr id="5" name="图片 4"/>
          <p:cNvPicPr>
            <a:picLocks noChangeAspect="1"/>
          </p:cNvPicPr>
          <p:nvPr/>
        </p:nvPicPr>
        <p:blipFill>
          <a:blip r:embed="rId2"/>
          <a:stretch>
            <a:fillRect/>
          </a:stretch>
        </p:blipFill>
        <p:spPr>
          <a:xfrm>
            <a:off x="3419475"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6367145" y="833120"/>
            <a:ext cx="2520950" cy="4184015"/>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zh-CN" sz="2800" b="1" dirty="0" smtClean="0">
                <a:solidFill>
                  <a:schemeClr val="accent1"/>
                </a:solidFill>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1170940"/>
            <a:ext cx="9147810" cy="2801620"/>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1581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87450" y="620395"/>
            <a:ext cx="6610350" cy="3994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541020" y="652145"/>
            <a:ext cx="2407285" cy="3807460"/>
          </a:xfrm>
          <a:prstGeom prst="rect">
            <a:avLst/>
          </a:prstGeom>
        </p:spPr>
      </p:pic>
      <p:pic>
        <p:nvPicPr>
          <p:cNvPr id="6" name="图片 5"/>
          <p:cNvPicPr>
            <a:picLocks noChangeAspect="1"/>
          </p:cNvPicPr>
          <p:nvPr/>
        </p:nvPicPr>
        <p:blipFill>
          <a:blip r:embed="rId2"/>
          <a:stretch>
            <a:fillRect/>
          </a:stretch>
        </p:blipFill>
        <p:spPr>
          <a:xfrm>
            <a:off x="2948305" y="652145"/>
            <a:ext cx="5847715" cy="380746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612140" y="771525"/>
            <a:ext cx="5728970" cy="3760470"/>
          </a:xfrm>
          <a:prstGeom prst="rect">
            <a:avLst/>
          </a:prstGeom>
        </p:spPr>
      </p:pic>
      <p:pic>
        <p:nvPicPr>
          <p:cNvPr id="6" name="图片 5"/>
          <p:cNvPicPr>
            <a:picLocks noChangeAspect="1"/>
          </p:cNvPicPr>
          <p:nvPr/>
        </p:nvPicPr>
        <p:blipFill>
          <a:blip r:embed="rId2"/>
          <a:stretch>
            <a:fillRect/>
          </a:stretch>
        </p:blipFill>
        <p:spPr>
          <a:xfrm>
            <a:off x="6372225" y="771525"/>
            <a:ext cx="2453640" cy="373507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1331595" y="736600"/>
            <a:ext cx="2523490" cy="3851275"/>
          </a:xfrm>
          <a:prstGeom prst="rect">
            <a:avLst/>
          </a:prstGeom>
        </p:spPr>
      </p:pic>
      <p:pic>
        <p:nvPicPr>
          <p:cNvPr id="7" name="图片 6"/>
          <p:cNvPicPr>
            <a:picLocks noChangeAspect="1"/>
          </p:cNvPicPr>
          <p:nvPr/>
        </p:nvPicPr>
        <p:blipFill>
          <a:blip r:embed="rId2"/>
          <a:stretch>
            <a:fillRect/>
          </a:stretch>
        </p:blipFill>
        <p:spPr>
          <a:xfrm>
            <a:off x="3996055" y="736600"/>
            <a:ext cx="4352925" cy="3057525"/>
          </a:xfrm>
          <a:prstGeom prst="rect">
            <a:avLst/>
          </a:prstGeom>
        </p:spPr>
      </p:pic>
      <p:sp>
        <p:nvSpPr>
          <p:cNvPr id="2" name="文本框 1">
            <a:hlinkClick r:id="rId3" action="ppaction://hlinkfile"/>
          </p:cNvPr>
          <p:cNvSpPr txBox="1"/>
          <p:nvPr/>
        </p:nvSpPr>
        <p:spPr>
          <a:xfrm>
            <a:off x="2609850" y="4587875"/>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259205" y="699770"/>
          <a:ext cx="7440930" cy="3902075"/>
        </p:xfrm>
        <a:graphic>
          <a:graphicData uri="http://schemas.openxmlformats.org/drawingml/2006/table">
            <a:tbl>
              <a:tblPr firstRow="1" bandRow="1">
                <a:tableStyleId>{5C22544A-7EE6-4342-B048-85BDC9FD1C3A}</a:tableStyleId>
              </a:tblPr>
              <a:tblGrid>
                <a:gridCol w="7440930"/>
              </a:tblGrid>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相对收益：若功能实现1为收益几乎没有，9为收益最大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相对损失：若功能没有实现1为损失几乎没有，9为损失最大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成本:</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若功能实现1为消耗基本没有，9为消耗最大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风险：</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若功能实现1为很容易，9为很难</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优先级：</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该功能实现的优先顺序，越大需求越重要</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2235" y="988060"/>
            <a:ext cx="4397375" cy="2837815"/>
          </a:xfrm>
          <a:prstGeom prst="rect">
            <a:avLst/>
          </a:prstGeom>
        </p:spPr>
      </p:pic>
      <p:sp>
        <p:nvSpPr>
          <p:cNvPr id="4" name="文本框 3">
            <a:hlinkClick r:id="rId2" action="ppaction://hlinkfile"/>
          </p:cNvPr>
          <p:cNvSpPr txBox="1"/>
          <p:nvPr/>
        </p:nvSpPr>
        <p:spPr>
          <a:xfrm>
            <a:off x="2544445" y="458787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3" name="图片 2"/>
          <p:cNvPicPr>
            <a:picLocks noChangeAspect="1"/>
          </p:cNvPicPr>
          <p:nvPr/>
        </p:nvPicPr>
        <p:blipFill>
          <a:blip r:embed="rId3"/>
          <a:stretch>
            <a:fillRect/>
          </a:stretch>
        </p:blipFill>
        <p:spPr>
          <a:xfrm>
            <a:off x="4499610" y="988060"/>
            <a:ext cx="4485640" cy="283781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2987675" y="439928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1"/>
          <a:stretch>
            <a:fillRect/>
          </a:stretch>
        </p:blipFill>
        <p:spPr>
          <a:xfrm>
            <a:off x="6983095" y="949960"/>
            <a:ext cx="2172970" cy="2839085"/>
          </a:xfrm>
          <a:prstGeom prst="rect">
            <a:avLst/>
          </a:prstGeom>
        </p:spPr>
      </p:pic>
      <p:pic>
        <p:nvPicPr>
          <p:cNvPr id="2" name="图片 1"/>
          <p:cNvPicPr>
            <a:picLocks noChangeAspect="1"/>
          </p:cNvPicPr>
          <p:nvPr/>
        </p:nvPicPr>
        <p:blipFill>
          <a:blip r:embed="rId2"/>
          <a:stretch>
            <a:fillRect/>
          </a:stretch>
        </p:blipFill>
        <p:spPr>
          <a:xfrm>
            <a:off x="0" y="949960"/>
            <a:ext cx="6983095" cy="28575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611505" y="699770"/>
            <a:ext cx="6730365" cy="4251960"/>
          </a:xfrm>
          <a:prstGeom prst="rect">
            <a:avLst/>
          </a:prstGeom>
          <a:noFill/>
          <a:ln w="9525">
            <a:noFill/>
          </a:ln>
        </p:spPr>
      </p:pic>
      <p:sp>
        <p:nvSpPr>
          <p:cNvPr id="28" name="文本框 27">
            <a:hlinkClick r:id="rId2" action="ppaction://hlinkfile"/>
          </p:cNvPr>
          <p:cNvSpPr txBox="1"/>
          <p:nvPr/>
        </p:nvSpPr>
        <p:spPr>
          <a:xfrm>
            <a:off x="7379970" y="2211705"/>
            <a:ext cx="165671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1.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2.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3.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4.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5.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6.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307"/>
  <p:tag name="TABLE_ENDDRAG_RECT" val="25*66*585*307"/>
</p:tagLst>
</file>

<file path=ppt/tags/tag8.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9.xml><?xml version="1.0" encoding="utf-8"?>
<p:tagLst xmlns:p="http://schemas.openxmlformats.org/presentationml/2006/main">
  <p:tag name="TABLE_ENDDRAG_ORIGIN_RECT" val="403*87"/>
  <p:tag name="TABLE_ENDDRAG_RECT" val="110*49*403*87"/>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28974</Words>
  <Application>WPS 演示</Application>
  <PresentationFormat>全屏显示(16:9)</PresentationFormat>
  <Paragraphs>2336</Paragraphs>
  <Slides>212</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212</vt:i4>
      </vt:variant>
    </vt:vector>
  </HeadingPairs>
  <TitlesOfParts>
    <vt:vector size="223"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606</cp:revision>
  <dcterms:created xsi:type="dcterms:W3CDTF">2016-05-13T05:34:00Z</dcterms:created>
  <dcterms:modified xsi:type="dcterms:W3CDTF">2021-06-30T08:43:28Z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